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8"/>
  </p:notesMasterIdLst>
  <p:sldIdLst>
    <p:sldId id="256" r:id="rId3"/>
    <p:sldId id="316" r:id="rId4"/>
    <p:sldId id="317" r:id="rId5"/>
    <p:sldId id="302" r:id="rId6"/>
    <p:sldId id="303" r:id="rId7"/>
    <p:sldId id="318" r:id="rId8"/>
    <p:sldId id="312" r:id="rId9"/>
    <p:sldId id="257" r:id="rId10"/>
    <p:sldId id="258" r:id="rId11"/>
    <p:sldId id="287" r:id="rId12"/>
    <p:sldId id="294" r:id="rId13"/>
    <p:sldId id="322" r:id="rId14"/>
    <p:sldId id="323" r:id="rId15"/>
    <p:sldId id="324" r:id="rId16"/>
    <p:sldId id="325" r:id="rId17"/>
    <p:sldId id="336" r:id="rId18"/>
    <p:sldId id="332" r:id="rId19"/>
    <p:sldId id="333" r:id="rId20"/>
    <p:sldId id="334" r:id="rId21"/>
    <p:sldId id="335" r:id="rId22"/>
    <p:sldId id="327" r:id="rId23"/>
    <p:sldId id="321" r:id="rId24"/>
    <p:sldId id="330" r:id="rId25"/>
    <p:sldId id="314" r:id="rId26"/>
    <p:sldId id="308" r:id="rId27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6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85990D-D45D-4D60-9602-86C445F17743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949D8-838F-477A-BCE8-658734536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88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949D8-838F-477A-BCE8-658734536D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272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</a:t>
            </a:r>
            <a:r>
              <a:rPr lang="en-US" baseline="0" dirty="0"/>
              <a:t>t just agriculture-other anthropogenic sources also important</a:t>
            </a:r>
          </a:p>
          <a:p>
            <a:r>
              <a:rPr lang="en-US" baseline="0" dirty="0"/>
              <a:t>N, P, temperature, storms, morphometry, landscape</a:t>
            </a:r>
          </a:p>
          <a:p>
            <a:r>
              <a:rPr lang="en-US" baseline="0" dirty="0"/>
              <a:t>Blooms are part of the story- Toxicity also important.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949D8-838F-477A-BCE8-658734536DC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</a:t>
            </a:r>
            <a:r>
              <a:rPr lang="en-US" baseline="0" dirty="0"/>
              <a:t> story we wanted to tell.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949D8-838F-477A-BCE8-658734536DC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329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</a:t>
            </a:r>
            <a:r>
              <a:rPr lang="en-US" baseline="0" dirty="0"/>
              <a:t>t just agriculture-other anthropogenic sources also important</a:t>
            </a:r>
          </a:p>
          <a:p>
            <a:r>
              <a:rPr lang="en-US" baseline="0" dirty="0"/>
              <a:t>Blooms are part of the story- Toxicity also important.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949D8-838F-477A-BCE8-658734536DC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2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11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637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981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ustomized evergreen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0" descr="backgrounds_349a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-1588"/>
            <a:ext cx="9148763" cy="6861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-109538" y="6224588"/>
            <a:ext cx="795338" cy="228600"/>
          </a:xfrm>
          <a:prstGeom prst="rect">
            <a:avLst/>
          </a:prstGeom>
          <a:solidFill>
            <a:srgbClr val="00673E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ChangeArrowheads="1"/>
          </p:cNvSpPr>
          <p:nvPr userDrawn="1"/>
        </p:nvSpPr>
        <p:spPr bwMode="auto">
          <a:xfrm>
            <a:off x="757238" y="6224588"/>
            <a:ext cx="5643562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900" b="1">
                <a:solidFill>
                  <a:srgbClr val="00673E"/>
                </a:solidFill>
              </a:rPr>
              <a:t>Office of Research and Development</a:t>
            </a:r>
          </a:p>
          <a:p>
            <a:pPr>
              <a:lnSpc>
                <a:spcPct val="90000"/>
              </a:lnSpc>
              <a:defRPr/>
            </a:pPr>
            <a:r>
              <a:rPr lang="en-US" sz="900">
                <a:solidFill>
                  <a:srgbClr val="00673E"/>
                </a:solidFill>
              </a:rPr>
              <a:t>National Health and Environmental Effects Research Laboratory, Environmental Public Health Division </a:t>
            </a:r>
          </a:p>
        </p:txBody>
      </p:sp>
      <p:sp>
        <p:nvSpPr>
          <p:cNvPr id="7" name="Rectangle 24"/>
          <p:cNvSpPr>
            <a:spLocks noChangeArrowheads="1"/>
          </p:cNvSpPr>
          <p:nvPr userDrawn="1"/>
        </p:nvSpPr>
        <p:spPr bwMode="auto">
          <a:xfrm>
            <a:off x="2914650" y="3481388"/>
            <a:ext cx="6334125" cy="1371600"/>
          </a:xfrm>
          <a:prstGeom prst="rect">
            <a:avLst/>
          </a:prstGeom>
          <a:solidFill>
            <a:srgbClr val="00673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3F6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8" name="Text Box 25"/>
          <p:cNvSpPr txBox="1">
            <a:spLocks noChangeArrowheads="1"/>
          </p:cNvSpPr>
          <p:nvPr userDrawn="1"/>
        </p:nvSpPr>
        <p:spPr bwMode="auto">
          <a:xfrm>
            <a:off x="3124200" y="3657600"/>
            <a:ext cx="4724400" cy="963613"/>
          </a:xfrm>
          <a:prstGeom prst="rect">
            <a:avLst/>
          </a:prstGeom>
          <a:solidFill>
            <a:srgbClr val="FFEA88"/>
          </a:solidFill>
          <a:ln w="9525">
            <a:solidFill>
              <a:srgbClr val="FFEA88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9728" tIns="109728" rIns="109728" bIns="109728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800"/>
              <a:t>Photo image area measures 1.5” H x 7” and can be masked by a collage strip of one, two or three images.</a:t>
            </a:r>
          </a:p>
          <a:p>
            <a:pPr>
              <a:spcBef>
                <a:spcPct val="50000"/>
              </a:spcBef>
              <a:defRPr/>
            </a:pPr>
            <a:r>
              <a:rPr lang="en-US" sz="800"/>
              <a:t>The photo image area is located 3.19” from left and 3.81” from top of page. </a:t>
            </a:r>
          </a:p>
          <a:p>
            <a:pPr>
              <a:spcBef>
                <a:spcPct val="50000"/>
              </a:spcBef>
              <a:defRPr/>
            </a:pPr>
            <a:r>
              <a:rPr lang="en-US" sz="800"/>
              <a:t>Each image used in collage should be reduced or cropped to a maximum of 1.5” high, stroked with a 1.5 pt white frame and positioned edge-to-edge with accompanying images.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914650" y="1498600"/>
            <a:ext cx="5713413" cy="1447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b"/>
          <a:lstStyle>
            <a:lvl1pPr>
              <a:lnSpc>
                <a:spcPct val="90000"/>
              </a:lnSpc>
              <a:defRPr sz="2400"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14650" y="3016250"/>
            <a:ext cx="5713413" cy="338138"/>
          </a:xfrm>
        </p:spPr>
        <p:txBody>
          <a:bodyPr lIns="0" tIns="0" rIns="0" bIns="0"/>
          <a:lstStyle>
            <a:lvl1pPr marL="0" indent="0">
              <a:lnSpc>
                <a:spcPct val="70000"/>
              </a:lnSpc>
              <a:buFont typeface="Times" panose="02020603050405020304" pitchFamily="18" charset="0"/>
              <a:buNone/>
              <a:defRPr sz="1400" i="1">
                <a:solidFill>
                  <a:srgbClr val="00673E"/>
                </a:solidFill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629400" y="6224588"/>
            <a:ext cx="1905000" cy="228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defRPr sz="1000" b="1">
                <a:solidFill>
                  <a:srgbClr val="00673E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A48E82B3-E6BD-42E1-B6EC-294D7530A064}" type="datetime1">
              <a:rPr lang="en-US"/>
              <a:pPr>
                <a:defRPr/>
              </a:pPr>
              <a:t>8/3/2017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343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0438C6-1BE1-41FE-996F-1F0E1E658C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53742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832FF0-F204-41B9-9612-B675B52DA8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03586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3D3327-C52F-4679-A4C5-71B0CEB5E5E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9210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D427B5-66B0-4A17-9C62-BCF89E25246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7216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7238" y="2165350"/>
            <a:ext cx="3810000" cy="3778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9638" y="2165350"/>
            <a:ext cx="3810000" cy="3778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85A207-CF20-414A-BC84-F85ED01F093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7660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0868F9-6FD5-45E6-9B16-C1D74CE502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72589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37AF4A-75CB-4425-BF75-1C1BECC73C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2756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4559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605A30-FEBC-4BB0-AFEE-B2601559B8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58865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F9AE64-4D20-4A94-BAA9-6704423350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74212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D41042-CE1C-40BD-B8DA-2BAFA8358B3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02567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D7B920-5BC2-4A85-9A39-F7E04F6A4F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11416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6538" y="1708150"/>
            <a:ext cx="1943100" cy="42354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7238" y="1708150"/>
            <a:ext cx="5676900" cy="4235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E825B7-2C6D-483F-B8DD-BD62BCF096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644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238" y="1708150"/>
            <a:ext cx="7772400" cy="304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757238" y="2165350"/>
            <a:ext cx="7772400" cy="377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72A302-475D-473A-9910-D3BC264B28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45849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757238" y="1708150"/>
            <a:ext cx="7772400" cy="4235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6F69E5-203A-4B8B-BF7F-DECAE81E2A5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501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39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45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59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432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3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84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705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9B8E1-7479-45E6-9EEF-1E88894EC03F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470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9" descr="backgrounds_349d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-1588"/>
            <a:ext cx="9148763" cy="6861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7238" y="1708150"/>
            <a:ext cx="7772400" cy="3048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Cyanobacteria and their toxins, an emerging public health threat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7238" y="2165350"/>
            <a:ext cx="7772400" cy="377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24588"/>
            <a:ext cx="1905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 b="1">
                <a:solidFill>
                  <a:srgbClr val="00673E"/>
                </a:solidFill>
              </a:defRPr>
            </a:lvl1pPr>
          </a:lstStyle>
          <a:p>
            <a:pPr>
              <a:defRPr/>
            </a:pPr>
            <a:fld id="{01DB69FF-1361-402E-B16A-14C85BCE58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" name="Rectangle 9"/>
          <p:cNvSpPr>
            <a:spLocks noChangeArrowheads="1"/>
          </p:cNvSpPr>
          <p:nvPr/>
        </p:nvSpPr>
        <p:spPr bwMode="auto">
          <a:xfrm>
            <a:off x="757238" y="6219825"/>
            <a:ext cx="5643562" cy="24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900" b="1">
                <a:solidFill>
                  <a:srgbClr val="00673E"/>
                </a:solidFill>
              </a:rPr>
              <a:t>Office of Research and Development</a:t>
            </a:r>
          </a:p>
          <a:p>
            <a:pPr>
              <a:lnSpc>
                <a:spcPct val="90000"/>
              </a:lnSpc>
              <a:defRPr/>
            </a:pPr>
            <a:r>
              <a:rPr lang="en-US" sz="900">
                <a:solidFill>
                  <a:srgbClr val="00673E"/>
                </a:solidFill>
              </a:rPr>
              <a:t>National Health and Environmental Effects Research Laboratory, Environmental Public Health Division</a:t>
            </a:r>
          </a:p>
        </p:txBody>
      </p:sp>
      <p:sp>
        <p:nvSpPr>
          <p:cNvPr id="1031" name="Rectangle 10"/>
          <p:cNvSpPr>
            <a:spLocks noChangeArrowheads="1"/>
          </p:cNvSpPr>
          <p:nvPr userDrawn="1"/>
        </p:nvSpPr>
        <p:spPr bwMode="auto">
          <a:xfrm>
            <a:off x="-109538" y="6224588"/>
            <a:ext cx="795338" cy="228600"/>
          </a:xfrm>
          <a:prstGeom prst="rect">
            <a:avLst/>
          </a:prstGeom>
          <a:solidFill>
            <a:srgbClr val="0067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673E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5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en-US" sz="1100" b="1" kern="1200">
          <a:solidFill>
            <a:srgbClr val="00673E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100" b="1">
          <a:solidFill>
            <a:srgbClr val="00673E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100" b="1">
          <a:solidFill>
            <a:srgbClr val="00673E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100" b="1">
          <a:solidFill>
            <a:srgbClr val="00673E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100" b="1">
          <a:solidFill>
            <a:srgbClr val="00673E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rgbClr val="00673E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rgbClr val="00673E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rgbClr val="00673E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rgbClr val="00673E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168275" indent="-168275" algn="l" rtl="0" eaLnBrk="0" fontAlgn="base" hangingPunct="0">
        <a:spcBef>
          <a:spcPct val="20000"/>
        </a:spcBef>
        <a:spcAft>
          <a:spcPct val="0"/>
        </a:spcAft>
        <a:buClr>
          <a:srgbClr val="00673E"/>
        </a:buClr>
        <a:buSzPct val="90000"/>
        <a:buFont typeface="Times" panose="02020603050405020304" pitchFamily="18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8788" indent="-174625" algn="l" rtl="0" eaLnBrk="0" fontAlgn="base" hangingPunct="0">
        <a:spcBef>
          <a:spcPct val="20000"/>
        </a:spcBef>
        <a:spcAft>
          <a:spcPct val="0"/>
        </a:spcAft>
        <a:buClr>
          <a:srgbClr val="00673E"/>
        </a:buClr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indent="-168275" algn="l" rtl="0" eaLnBrk="0" fontAlgn="base" hangingPunct="0">
        <a:spcBef>
          <a:spcPct val="20000"/>
        </a:spcBef>
        <a:spcAft>
          <a:spcPct val="0"/>
        </a:spcAft>
        <a:buClr>
          <a:srgbClr val="00673E"/>
        </a:buClr>
        <a:buSzPct val="90000"/>
        <a:buFont typeface="Times" panose="02020603050405020304" pitchFamily="18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027113" indent="-169863" algn="l" rtl="0" eaLnBrk="0" fontAlgn="base" hangingPunct="0">
        <a:spcBef>
          <a:spcPct val="20000"/>
        </a:spcBef>
        <a:spcAft>
          <a:spcPct val="0"/>
        </a:spcAft>
        <a:buClr>
          <a:srgbClr val="00673E"/>
        </a:buClr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317625" indent="-176213" algn="l" rtl="0" eaLnBrk="0" fontAlgn="base" hangingPunct="0">
        <a:spcBef>
          <a:spcPct val="20000"/>
        </a:spcBef>
        <a:spcAft>
          <a:spcPct val="0"/>
        </a:spcAft>
        <a:buClr>
          <a:srgbClr val="00673E"/>
        </a:buClr>
        <a:buChar char="»"/>
        <a:defRPr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milstead.bryan@epa.gov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51911"/>
            <a:ext cx="7772400" cy="2387600"/>
          </a:xfrm>
        </p:spPr>
        <p:txBody>
          <a:bodyPr>
            <a:noAutofit/>
          </a:bodyPr>
          <a:lstStyle/>
          <a:p>
            <a:r>
              <a:rPr lang="en-US" sz="3000" dirty="0"/>
              <a:t>Phytoplankton community composition and cyanotoxin detection among lakes included in the 2007 National Lake Assessment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Betty J. Kreakie</a:t>
            </a:r>
            <a:r>
              <a:rPr lang="en-US" sz="2100" baseline="30000" dirty="0"/>
              <a:t>1</a:t>
            </a:r>
            <a:r>
              <a:rPr lang="en-US" sz="2100" dirty="0"/>
              <a:t> , W. Bryan Milstead</a:t>
            </a:r>
            <a:r>
              <a:rPr lang="en-US" sz="2100" baseline="30000" dirty="0"/>
              <a:t>1</a:t>
            </a:r>
            <a:r>
              <a:rPr lang="en-US" sz="2100" dirty="0"/>
              <a:t>, Jeffrey W. Hollister</a:t>
            </a:r>
            <a:r>
              <a:rPr lang="en-US" sz="2100" baseline="30000" dirty="0"/>
              <a:t>1</a:t>
            </a:r>
            <a:r>
              <a:rPr lang="en-US" sz="2100" dirty="0"/>
              <a:t>, Elizabeth D. Hilborn</a:t>
            </a:r>
            <a:r>
              <a:rPr lang="en-US" sz="2100" baseline="30000" dirty="0"/>
              <a:t>1</a:t>
            </a:r>
            <a:r>
              <a:rPr lang="en-US" sz="2100" dirty="0"/>
              <a:t>, &amp; Keith A. Loftin</a:t>
            </a:r>
            <a:r>
              <a:rPr lang="en-US" sz="2100" baseline="30000" dirty="0"/>
              <a:t>2</a:t>
            </a:r>
          </a:p>
          <a:p>
            <a:r>
              <a:rPr lang="en-US" sz="1350" dirty="0"/>
              <a:t>Ecological Society of America</a:t>
            </a:r>
          </a:p>
          <a:p>
            <a:r>
              <a:rPr lang="en-US" sz="1350" dirty="0"/>
              <a:t>August 2017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432" y="5625933"/>
            <a:ext cx="3429000" cy="12215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0" y="6437831"/>
            <a:ext cx="283757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aseline="30000" dirty="0"/>
              <a:t>2</a:t>
            </a:r>
            <a:r>
              <a:rPr lang="en-US" sz="1350" dirty="0"/>
              <a:t>U.S. Geological Service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694243">
            <a:off x="7676460" y="545918"/>
            <a:ext cx="1223786" cy="9515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59" y="479483"/>
            <a:ext cx="1607198" cy="12857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28818" y="6437831"/>
            <a:ext cx="30996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aseline="30000" dirty="0"/>
              <a:t>1</a:t>
            </a:r>
            <a:r>
              <a:rPr lang="en-US" sz="1350" dirty="0"/>
              <a:t>U.S. Environmental Protection Agency</a:t>
            </a:r>
          </a:p>
        </p:txBody>
      </p:sp>
      <p:pic>
        <p:nvPicPr>
          <p:cNvPr id="1026" name="Picture 2" descr="Image result for epa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643" y="5049395"/>
            <a:ext cx="1258256" cy="127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983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9" r="6955"/>
          <a:stretch/>
        </p:blipFill>
        <p:spPr>
          <a:xfrm>
            <a:off x="1089784" y="913700"/>
            <a:ext cx="7626377" cy="591997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Sample Sites</a:t>
            </a:r>
          </a:p>
        </p:txBody>
      </p:sp>
    </p:spTree>
    <p:extLst>
      <p:ext uri="{BB962C8B-B14F-4D97-AF65-F5344CB8AC3E}">
        <p14:creationId xmlns:p14="http://schemas.microsoft.com/office/powerpoint/2010/main" val="3465011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4298"/>
            <a:ext cx="7886700" cy="775777"/>
          </a:xfrm>
        </p:spPr>
        <p:txBody>
          <a:bodyPr/>
          <a:lstStyle/>
          <a:p>
            <a:r>
              <a:rPr lang="en-US" dirty="0"/>
              <a:t>Methods -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63" y="976710"/>
            <a:ext cx="7886700" cy="5036060"/>
          </a:xfrm>
        </p:spPr>
        <p:txBody>
          <a:bodyPr>
            <a:normAutofit/>
          </a:bodyPr>
          <a:lstStyle/>
          <a:p>
            <a:r>
              <a:rPr lang="en-US" dirty="0"/>
              <a:t>Genus level phytoplankton abundances analyzed by non-metric multidimensional scaling (NMDS)with R and </a:t>
            </a:r>
            <a:r>
              <a:rPr lang="en-US" dirty="0" err="1"/>
              <a:t>metaMDS</a:t>
            </a:r>
            <a:r>
              <a:rPr lang="en-US" dirty="0"/>
              <a:t> procedure in the Vegan Package </a:t>
            </a:r>
          </a:p>
          <a:p>
            <a:r>
              <a:rPr lang="en-US" dirty="0"/>
              <a:t>Cluster analysis used to define lake groupings with </a:t>
            </a:r>
            <a:r>
              <a:rPr lang="en-US" dirty="0" err="1"/>
              <a:t>vegdist</a:t>
            </a:r>
            <a:r>
              <a:rPr lang="en-US" dirty="0"/>
              <a:t> procedure (vegan) and </a:t>
            </a:r>
            <a:r>
              <a:rPr lang="en-US" dirty="0" err="1"/>
              <a:t>hclust</a:t>
            </a:r>
            <a:r>
              <a:rPr lang="en-US" dirty="0"/>
              <a:t> (stats)</a:t>
            </a:r>
          </a:p>
          <a:p>
            <a:r>
              <a:rPr lang="en-US" dirty="0"/>
              <a:t>Indicator species analysis the </a:t>
            </a:r>
            <a:r>
              <a:rPr lang="en-US" dirty="0" err="1"/>
              <a:t>indval</a:t>
            </a:r>
            <a:r>
              <a:rPr lang="en-US" dirty="0"/>
              <a:t> procedure (</a:t>
            </a:r>
            <a:r>
              <a:rPr lang="en-US" dirty="0" err="1"/>
              <a:t>labdsv</a:t>
            </a:r>
            <a:r>
              <a:rPr lang="en-US" dirty="0"/>
              <a:t>)</a:t>
            </a:r>
          </a:p>
          <a:p>
            <a:r>
              <a:rPr lang="en-US" dirty="0"/>
              <a:t>All analyses done in the R computing environment with R-studio and </a:t>
            </a:r>
            <a:r>
              <a:rPr lang="en-US" dirty="0" err="1"/>
              <a:t>github</a:t>
            </a:r>
            <a:r>
              <a:rPr lang="en-US" dirty="0"/>
              <a:t>.</a:t>
            </a:r>
          </a:p>
          <a:p>
            <a:r>
              <a:rPr lang="en-US" dirty="0"/>
              <a:t>Analyze 2007 data first and generate hypotheses to test with the 2012 data.</a:t>
            </a:r>
          </a:p>
        </p:txBody>
      </p:sp>
      <p:pic>
        <p:nvPicPr>
          <p:cNvPr id="2050" name="Picture 2" descr="Image result for gith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784" y="5881910"/>
            <a:ext cx="2237753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r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63" y="5881910"/>
            <a:ext cx="120534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1693436" y="5753097"/>
            <a:ext cx="4771361" cy="1104901"/>
            <a:chOff x="1631290" y="5753097"/>
            <a:chExt cx="4771361" cy="1104901"/>
          </a:xfrm>
        </p:grpSpPr>
        <p:pic>
          <p:nvPicPr>
            <p:cNvPr id="2054" name="Picture 6" descr="https://www.rstudio.com/wp-content/uploads/2015/12/RStudio_Hex_ggplot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1290" y="5753097"/>
              <a:ext cx="952500" cy="1104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tidy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4244" y="5753097"/>
              <a:ext cx="952500" cy="1104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rmarkdow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7198" y="5753097"/>
              <a:ext cx="952500" cy="1104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dplyr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0151" y="5753097"/>
              <a:ext cx="952500" cy="1104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2" name="Picture 14" descr="Image result for rstudio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765" y="64356"/>
            <a:ext cx="260512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742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6" y="1669307"/>
            <a:ext cx="4572000" cy="4572000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35259" y="10925"/>
            <a:ext cx="8673482" cy="113877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rgbClr val="000000"/>
                </a:solidFill>
              </a:rPr>
              <a:t>Non-Metric Multidimensional Scaling Analysis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rgbClr val="000000"/>
                </a:solidFill>
              </a:rPr>
              <a:t>Of Phytoplankton Abundances (Genera)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dirty="0">
              <a:solidFill>
                <a:srgbClr val="00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5012926" y="1369984"/>
            <a:ext cx="4060052" cy="51706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0000"/>
                </a:solidFill>
              </a:rPr>
              <a:t>R Vegan Package: </a:t>
            </a:r>
            <a:r>
              <a:rPr lang="en-US" altLang="en-US" sz="2800" dirty="0" err="1">
                <a:solidFill>
                  <a:srgbClr val="000000"/>
                </a:solidFill>
              </a:rPr>
              <a:t>metaMDS</a:t>
            </a:r>
            <a:r>
              <a:rPr lang="en-US" altLang="en-US" sz="2800" dirty="0">
                <a:solidFill>
                  <a:srgbClr val="000000"/>
                </a:solidFill>
              </a:rPr>
              <a:t> Procedure</a:t>
            </a: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0000"/>
                </a:solidFill>
              </a:rPr>
              <a:t>Wisconsin Square Root Transformation</a:t>
            </a: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0000"/>
                </a:solidFill>
              </a:rPr>
              <a:t>Data Centered, Scaled, and Rotated</a:t>
            </a: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0000"/>
                </a:solidFill>
              </a:rPr>
              <a:t>10,000 runs with random starts</a:t>
            </a: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0000"/>
                </a:solidFill>
              </a:rPr>
              <a:t>4 Dimensions</a:t>
            </a: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0000"/>
                </a:solidFill>
              </a:rPr>
              <a:t>Failed to converge</a:t>
            </a: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0000"/>
                </a:solidFill>
              </a:rPr>
              <a:t>Stress = 0.178</a:t>
            </a: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0000"/>
                </a:solidFill>
              </a:rPr>
              <a:t>N = 1148 lakes</a:t>
            </a:r>
          </a:p>
        </p:txBody>
      </p:sp>
    </p:spTree>
    <p:extLst>
      <p:ext uri="{BB962C8B-B14F-4D97-AF65-F5344CB8AC3E}">
        <p14:creationId xmlns:p14="http://schemas.microsoft.com/office/powerpoint/2010/main" val="1072614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37073"/>
            <a:ext cx="4572000" cy="45720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50667" y="1968623"/>
            <a:ext cx="4572000" cy="3508899"/>
            <a:chOff x="350667" y="823403"/>
            <a:chExt cx="4572000" cy="350889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253"/>
            <a:stretch/>
          </p:blipFill>
          <p:spPr>
            <a:xfrm>
              <a:off x="350667" y="823403"/>
              <a:ext cx="4572000" cy="3508899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2086169" y="1615735"/>
              <a:ext cx="301686" cy="369332"/>
            </a:xfrm>
            <a:prstGeom prst="rect">
              <a:avLst/>
            </a:prstGeom>
            <a:solidFill>
              <a:srgbClr val="CC99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42435" y="1057922"/>
              <a:ext cx="30168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51436" y="1615735"/>
              <a:ext cx="301686" cy="369332"/>
            </a:xfrm>
            <a:prstGeom prst="rect">
              <a:avLst/>
            </a:prstGeom>
            <a:solidFill>
              <a:srgbClr val="CC99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1</a:t>
              </a:r>
            </a:p>
          </p:txBody>
        </p:sp>
      </p:grp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235259" y="10925"/>
            <a:ext cx="8673482" cy="113877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rgbClr val="000000"/>
                </a:solidFill>
              </a:rPr>
              <a:t>Cluster Analysis of NMDS Scores to Define </a:t>
            </a:r>
            <a:br>
              <a:rPr lang="en-US" altLang="en-US" sz="3200" dirty="0">
                <a:solidFill>
                  <a:srgbClr val="000000"/>
                </a:solidFill>
              </a:rPr>
            </a:br>
            <a:r>
              <a:rPr lang="en-US" altLang="en-US" sz="3200" dirty="0">
                <a:solidFill>
                  <a:srgbClr val="000000"/>
                </a:solidFill>
              </a:rPr>
              <a:t>Logical Grouping of the Data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dirty="0">
              <a:solidFill>
                <a:srgbClr val="000000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198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8" y="1789939"/>
            <a:ext cx="4572000" cy="457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8" r="13377"/>
          <a:stretch/>
        </p:blipFill>
        <p:spPr>
          <a:xfrm>
            <a:off x="4649708" y="2012742"/>
            <a:ext cx="4121111" cy="3601112"/>
          </a:xfrm>
          <a:prstGeom prst="rect">
            <a:avLst/>
          </a:prstGeom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12967" y="257146"/>
            <a:ext cx="8673482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rgbClr val="000000"/>
                </a:solidFill>
              </a:rPr>
              <a:t>Two High Level Groups Defined and Mapped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dirty="0">
              <a:solidFill>
                <a:srgbClr val="000000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97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6" y="882091"/>
            <a:ext cx="5486400" cy="36011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6" r="13725"/>
          <a:stretch/>
        </p:blipFill>
        <p:spPr>
          <a:xfrm>
            <a:off x="4942093" y="882091"/>
            <a:ext cx="4088418" cy="36011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4839" y="4312658"/>
            <a:ext cx="3234288" cy="2511202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12967" y="257146"/>
            <a:ext cx="8673482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rgbClr val="000000"/>
                </a:solidFill>
              </a:rPr>
              <a:t>As a QC Check We Mapped the Taxonomist Also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dirty="0">
              <a:solidFill>
                <a:srgbClr val="00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40497" y="5814874"/>
            <a:ext cx="2254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Something is not right</a:t>
            </a:r>
          </a:p>
        </p:txBody>
      </p:sp>
    </p:spTree>
    <p:extLst>
      <p:ext uri="{BB962C8B-B14F-4D97-AF65-F5344CB8AC3E}">
        <p14:creationId xmlns:p14="http://schemas.microsoft.com/office/powerpoint/2010/main" val="1258233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6" r="13725"/>
          <a:stretch/>
        </p:blipFill>
        <p:spPr>
          <a:xfrm>
            <a:off x="4942093" y="882091"/>
            <a:ext cx="4088418" cy="36011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839" y="4312658"/>
            <a:ext cx="3234288" cy="2511202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12967" y="257146"/>
            <a:ext cx="8673482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rgbClr val="000000"/>
                </a:solidFill>
              </a:rPr>
              <a:t>One Taxonomist Stands Out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dirty="0">
              <a:solidFill>
                <a:srgbClr val="00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40497" y="5814874"/>
            <a:ext cx="2254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Something is not right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4" t="-45" r="12862" b="45"/>
          <a:stretch/>
        </p:blipFill>
        <p:spPr>
          <a:xfrm>
            <a:off x="487505" y="709922"/>
            <a:ext cx="4253218" cy="360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57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6" y="1669307"/>
            <a:ext cx="4572000" cy="4572000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35259" y="10925"/>
            <a:ext cx="8673482" cy="113877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rgbClr val="000000"/>
                </a:solidFill>
              </a:rPr>
              <a:t>Non-Metric Multidimensional Scaling Analysis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rgbClr val="000000"/>
                </a:solidFill>
              </a:rPr>
              <a:t>of Phytoplankton Abundances (Genera)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dirty="0">
              <a:solidFill>
                <a:srgbClr val="000000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220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35259" y="10925"/>
            <a:ext cx="8673482" cy="113877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Preliminary Result: The Strongest Signal in the Data is the Taxonomist Who Identified the Phytoplankton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dirty="0">
              <a:solidFill>
                <a:srgbClr val="000000"/>
              </a:solidFill>
              <a:latin typeface="Lucida Console" panose="020B06090405040202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69307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" y="1669307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322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35259" y="10925"/>
            <a:ext cx="8673482" cy="113877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Preliminary Result: The Strongest Signal in the Data is the Taxonomist Who Identified the Phytoplankton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dirty="0">
              <a:solidFill>
                <a:srgbClr val="000000"/>
              </a:solidFill>
              <a:latin typeface="Lucida Console" panose="020B06090405040202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69307"/>
            <a:ext cx="4572000" cy="4572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7351" y="1571348"/>
            <a:ext cx="4074851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Possible Explanations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taxonomies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Non-random sample allocation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Spatial gradients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Environmental gradients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Temporal gradients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Difficulties with some taxa or morphometric forms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Filamentous </a:t>
            </a:r>
            <a:r>
              <a:rPr lang="en-US" dirty="0" err="1"/>
              <a:t>cyanos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Heteroconts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Picoplankton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Rare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Preservation methods</a:t>
            </a:r>
          </a:p>
        </p:txBody>
      </p:sp>
    </p:spTree>
    <p:extLst>
      <p:ext uri="{BB962C8B-B14F-4D97-AF65-F5344CB8AC3E}">
        <p14:creationId xmlns:p14="http://schemas.microsoft.com/office/powerpoint/2010/main" val="244305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046" t="29044" r="23270" b="2160"/>
          <a:stretch/>
        </p:blipFill>
        <p:spPr>
          <a:xfrm>
            <a:off x="94760" y="1034397"/>
            <a:ext cx="9049239" cy="5746442"/>
          </a:xfrm>
          <a:prstGeom prst="rect">
            <a:avLst/>
          </a:prstGeom>
        </p:spPr>
      </p:pic>
      <p:pic>
        <p:nvPicPr>
          <p:cNvPr id="1026" name="Picture 2" descr="Image result for nytimes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12" y="234297"/>
            <a:ext cx="39719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841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35259" y="10925"/>
            <a:ext cx="8673482" cy="113877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Preliminary Result: The Strongest Signal in the Data is the Taxonomist Who Identified the Phytoplankton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dirty="0">
              <a:solidFill>
                <a:srgbClr val="000000"/>
              </a:solidFill>
              <a:latin typeface="Lucida Console" panose="020B06090405040202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69307"/>
            <a:ext cx="4572000" cy="4572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7351" y="1571348"/>
            <a:ext cx="407485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Next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the QA/QC work of the 2007 NLA phytoplankton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Imagery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Repeated counts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 with a taxonomist to harmonize taxonomic differences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Look for spatial, environmental, or temporal gradients in lakes assigned to taxonomists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Identify which taxonomic groups differ between taxonomist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 at higher or hierarchical taxonomic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Review the 2012 NLA data for differences among taxonomists</a:t>
            </a:r>
          </a:p>
        </p:txBody>
      </p:sp>
    </p:spTree>
    <p:extLst>
      <p:ext uri="{BB962C8B-B14F-4D97-AF65-F5344CB8AC3E}">
        <p14:creationId xmlns:p14="http://schemas.microsoft.com/office/powerpoint/2010/main" val="2387118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5" b="7767"/>
          <a:stretch/>
        </p:blipFill>
        <p:spPr>
          <a:xfrm>
            <a:off x="606455" y="807869"/>
            <a:ext cx="3657600" cy="30627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5" b="8374"/>
          <a:stretch/>
        </p:blipFill>
        <p:spPr>
          <a:xfrm>
            <a:off x="606455" y="3870667"/>
            <a:ext cx="3657600" cy="30095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5" b="8374"/>
          <a:stretch/>
        </p:blipFill>
        <p:spPr>
          <a:xfrm>
            <a:off x="4914900" y="3870667"/>
            <a:ext cx="3657600" cy="30095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54" b="9588"/>
          <a:stretch/>
        </p:blipFill>
        <p:spPr>
          <a:xfrm>
            <a:off x="4914900" y="887548"/>
            <a:ext cx="3657600" cy="29831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62975" y="168676"/>
            <a:ext cx="714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Original Story we No Longer Have Confidence to Support</a:t>
            </a:r>
          </a:p>
        </p:txBody>
      </p:sp>
    </p:spTree>
    <p:extLst>
      <p:ext uri="{BB962C8B-B14F-4D97-AF65-F5344CB8AC3E}">
        <p14:creationId xmlns:p14="http://schemas.microsoft.com/office/powerpoint/2010/main" val="3861066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Satellite image of lake with green algal bloom near sho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188"/>
            <a:ext cx="8602579" cy="686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-17755" y="0"/>
            <a:ext cx="3250362" cy="990600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en-US" sz="44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Thank You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 bwMode="auto">
          <a:xfrm>
            <a:off x="2654443" y="4324933"/>
            <a:ext cx="4989229" cy="3070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Bryan Milstead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U.S. Environmental Protection Agency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Narragansett RI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2000" dirty="0">
                <a:hlinkClick r:id="rId4"/>
              </a:rPr>
              <a:t>milstead.bryan@epa.gov</a:t>
            </a:r>
            <a:endParaRPr lang="en-US" sz="2000" dirty="0"/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401-782-3015</a:t>
            </a:r>
          </a:p>
        </p:txBody>
      </p:sp>
    </p:spTree>
    <p:extLst>
      <p:ext uri="{BB962C8B-B14F-4D97-AF65-F5344CB8AC3E}">
        <p14:creationId xmlns:p14="http://schemas.microsoft.com/office/powerpoint/2010/main" val="3064150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35259" y="10925"/>
            <a:ext cx="8673482" cy="113877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Conclusion: The Strongest Signal in the Data is the Taxonomist Who Identified the Phytoplankton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dirty="0">
              <a:solidFill>
                <a:srgbClr val="000000"/>
              </a:solidFill>
              <a:latin typeface="Lucida Console" panose="020B06090405040202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275232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573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Taxonomy matters</a:t>
            </a:r>
          </a:p>
          <a:p>
            <a:r>
              <a:rPr lang="en-US" dirty="0"/>
              <a:t>Don’t trust constructed reality (don’t believe everything models tell you)</a:t>
            </a:r>
          </a:p>
          <a:p>
            <a:r>
              <a:rPr lang="en-US" dirty="0"/>
              <a:t>Don’t be swept away by the story</a:t>
            </a:r>
          </a:p>
          <a:p>
            <a:r>
              <a:rPr lang="en-US" dirty="0"/>
              <a:t>Script all analyses</a:t>
            </a:r>
          </a:p>
          <a:p>
            <a:r>
              <a:rPr lang="en-US" dirty="0"/>
              <a:t>Reproducible Research</a:t>
            </a:r>
          </a:p>
          <a:p>
            <a:pPr lvl="1"/>
            <a:r>
              <a:rPr lang="en-US" dirty="0"/>
              <a:t>Open Data and Code</a:t>
            </a:r>
          </a:p>
          <a:p>
            <a:pPr lvl="1"/>
            <a:r>
              <a:rPr lang="en-US" dirty="0"/>
              <a:t>Version Control and Code Repositories</a:t>
            </a:r>
          </a:p>
          <a:p>
            <a:pPr lvl="1"/>
            <a:r>
              <a:rPr lang="en-US" dirty="0"/>
              <a:t>Literate Programming</a:t>
            </a:r>
          </a:p>
        </p:txBody>
      </p:sp>
      <p:pic>
        <p:nvPicPr>
          <p:cNvPr id="3074" name="Picture 2" descr="File:Open Access logo PLoS white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099" y="4157662"/>
            <a:ext cx="58521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github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044" y="4807712"/>
            <a:ext cx="2237753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rmarkdow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457" y="5471557"/>
            <a:ext cx="952500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i want to belie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263" y="1796457"/>
            <a:ext cx="1456182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913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with a phycologist to clean up the 2007 National Lake Assessment phytoplankton data </a:t>
            </a:r>
          </a:p>
          <a:p>
            <a:r>
              <a:rPr lang="en-US" dirty="0"/>
              <a:t>Repeat analysis at various taxonomic levels</a:t>
            </a:r>
          </a:p>
          <a:p>
            <a:r>
              <a:rPr lang="en-US" dirty="0"/>
              <a:t>Look carefully at the recently released 2012 National Lake Assessment phytoplankton data</a:t>
            </a:r>
          </a:p>
          <a:p>
            <a:r>
              <a:rPr lang="en-US" dirty="0"/>
              <a:t>Publish these results as a cautionary tale.</a:t>
            </a:r>
          </a:p>
        </p:txBody>
      </p:sp>
    </p:spTree>
    <p:extLst>
      <p:ext uri="{BB962C8B-B14F-4D97-AF65-F5344CB8AC3E}">
        <p14:creationId xmlns:p14="http://schemas.microsoft.com/office/powerpoint/2010/main" val="3888110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6320" t="13545" r="17166" b="15657"/>
          <a:stretch/>
        </p:blipFill>
        <p:spPr>
          <a:xfrm>
            <a:off x="0" y="0"/>
            <a:ext cx="6082020" cy="35065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6496" t="14771" r="41098" b="4270"/>
          <a:stretch/>
        </p:blipFill>
        <p:spPr>
          <a:xfrm>
            <a:off x="4588778" y="1808849"/>
            <a:ext cx="4555222" cy="471059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76676" y="6537424"/>
            <a:ext cx="37834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http://science.sciencemag.org/content/357/6349/405.full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6424" t="47783" r="40915" b="8126"/>
          <a:stretch/>
        </p:blipFill>
        <p:spPr>
          <a:xfrm>
            <a:off x="0" y="3640821"/>
            <a:ext cx="4645308" cy="26005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99813" y="6537424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http://science.sciencemag.org/content/357/6349/350.full</a:t>
            </a:r>
          </a:p>
        </p:txBody>
      </p:sp>
    </p:spTree>
    <p:extLst>
      <p:ext uri="{BB962C8B-B14F-4D97-AF65-F5344CB8AC3E}">
        <p14:creationId xmlns:p14="http://schemas.microsoft.com/office/powerpoint/2010/main" val="1709163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Satellite image of lake with green algal bloom near sho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188"/>
            <a:ext cx="8602579" cy="686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2"/>
          <p:cNvSpPr txBox="1">
            <a:spLocks/>
          </p:cNvSpPr>
          <p:nvPr/>
        </p:nvSpPr>
        <p:spPr bwMode="auto">
          <a:xfrm>
            <a:off x="2319954" y="4724428"/>
            <a:ext cx="4989229" cy="41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Blooms vs. Toxins?</a:t>
            </a:r>
          </a:p>
        </p:txBody>
      </p:sp>
    </p:spTree>
    <p:extLst>
      <p:ext uri="{BB962C8B-B14F-4D97-AF65-F5344CB8AC3E}">
        <p14:creationId xmlns:p14="http://schemas.microsoft.com/office/powerpoint/2010/main" val="2223625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8" t="16667" r="6615" b="6250"/>
          <a:stretch>
            <a:fillRect/>
          </a:stretch>
        </p:blipFill>
        <p:spPr bwMode="auto">
          <a:xfrm>
            <a:off x="228600" y="533400"/>
            <a:ext cx="8610600" cy="589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2"/>
          <p:cNvSpPr>
            <a:spLocks noChangeArrowheads="1"/>
          </p:cNvSpPr>
          <p:nvPr/>
        </p:nvSpPr>
        <p:spPr bwMode="auto">
          <a:xfrm>
            <a:off x="0" y="6519863"/>
            <a:ext cx="91440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prstClr val="black"/>
                </a:solidFill>
                <a:latin typeface="+mn-lt"/>
              </a:rPr>
              <a:t>Graham et al 2009 http://ks.water.usgs.gov/studies/qw/cyanobacteria/LLsummer-graham2.pdf</a:t>
            </a:r>
          </a:p>
        </p:txBody>
      </p:sp>
      <p:sp>
        <p:nvSpPr>
          <p:cNvPr id="16388" name="TextBox 3"/>
          <p:cNvSpPr txBox="1">
            <a:spLocks noChangeArrowheads="1"/>
          </p:cNvSpPr>
          <p:nvPr/>
        </p:nvSpPr>
        <p:spPr bwMode="auto">
          <a:xfrm>
            <a:off x="0" y="87313"/>
            <a:ext cx="9144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prstClr val="black"/>
                </a:solidFill>
                <a:latin typeface="+mn-lt"/>
              </a:rPr>
              <a:t>At least 36 States and 50 Countries have reported </a:t>
            </a:r>
            <a:r>
              <a:rPr lang="en-US" altLang="en-US" sz="2000" dirty="0" err="1">
                <a:solidFill>
                  <a:prstClr val="black"/>
                </a:solidFill>
                <a:latin typeface="+mn-lt"/>
              </a:rPr>
              <a:t>cyanotoxin</a:t>
            </a:r>
            <a:r>
              <a:rPr lang="en-US" altLang="en-US" sz="2000" dirty="0">
                <a:solidFill>
                  <a:prstClr val="black"/>
                </a:solidFill>
                <a:latin typeface="+mn-lt"/>
              </a:rPr>
              <a:t> poisonings</a:t>
            </a:r>
          </a:p>
        </p:txBody>
      </p:sp>
    </p:spTree>
    <p:extLst>
      <p:ext uri="{BB962C8B-B14F-4D97-AF65-F5344CB8AC3E}">
        <p14:creationId xmlns:p14="http://schemas.microsoft.com/office/powerpoint/2010/main" val="3969569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28" y="578609"/>
            <a:ext cx="8261469" cy="59475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40022" y="111954"/>
            <a:ext cx="5468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Cyanotoxins</a:t>
            </a:r>
            <a:r>
              <a:rPr lang="en-US" sz="2800" dirty="0"/>
              <a:t> and Potential Producers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367626" y="6519446"/>
            <a:ext cx="87118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/>
            <a:r>
              <a:rPr lang="en-US" sz="1600" dirty="0">
                <a:latin typeface="Segoe UI" panose="020B0502040204020203" pitchFamily="34" charset="0"/>
              </a:rPr>
              <a:t>From: </a:t>
            </a:r>
            <a:r>
              <a:rPr lang="en-US" sz="1600" dirty="0" err="1">
                <a:latin typeface="Segoe UI" panose="020B0502040204020203" pitchFamily="34" charset="0"/>
              </a:rPr>
              <a:t>Loftin</a:t>
            </a:r>
            <a:r>
              <a:rPr lang="en-US" sz="1600" dirty="0">
                <a:latin typeface="Segoe UI" panose="020B0502040204020203" pitchFamily="34" charset="0"/>
              </a:rPr>
              <a:t>, et al. (2016). </a:t>
            </a:r>
            <a:r>
              <a:rPr lang="en-US" sz="1600" u="sng" dirty="0">
                <a:latin typeface="Segoe UI" panose="020B0502040204020203" pitchFamily="34" charset="0"/>
              </a:rPr>
              <a:t>Harmful Algae </a:t>
            </a:r>
            <a:r>
              <a:rPr lang="en-US" sz="1600" b="1" u="sng" dirty="0">
                <a:latin typeface="Segoe UI" panose="020B0502040204020203" pitchFamily="34" charset="0"/>
              </a:rPr>
              <a:t>56: 77-90. </a:t>
            </a:r>
            <a:r>
              <a:rPr lang="en-US" sz="1600" dirty="0"/>
              <a:t>http://dx.doi.org/10.1016/j.hal.2016.04.001</a:t>
            </a:r>
            <a:endParaRPr lang="en-US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757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2223117" y="164237"/>
            <a:ext cx="6920883" cy="1143000"/>
          </a:xfrm>
        </p:spPr>
        <p:txBody>
          <a:bodyPr/>
          <a:lstStyle/>
          <a:p>
            <a:r>
              <a:rPr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EPA Health Advisory Concentrations for</a:t>
            </a:r>
            <a:br>
              <a:rPr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altLang="en-U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Microcystins</a:t>
            </a:r>
            <a:r>
              <a:rPr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altLang="en-U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Cylindrospermopsin</a:t>
            </a:r>
            <a:br>
              <a:rPr alt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alt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841500"/>
            <a:ext cx="8915400" cy="5019675"/>
          </a:xfrm>
        </p:spPr>
        <p:txBody>
          <a:bodyPr/>
          <a:lstStyle/>
          <a:p>
            <a:pPr marL="0" lvl="1" indent="0">
              <a:buSzPct val="90000"/>
              <a:buFontTx/>
              <a:buNone/>
              <a:defRPr/>
            </a:pP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Drinking water health advisory:</a:t>
            </a:r>
          </a:p>
          <a:p>
            <a:pPr marL="168275" lvl="1" indent="-168275">
              <a:buSzPct val="90000"/>
              <a:buFont typeface="Times" pitchFamily="1" charset="0"/>
              <a:buChar char="•"/>
              <a:defRPr/>
            </a:pPr>
            <a:r>
              <a:rPr lang="en-US" alt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Microcystin:                 1.6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µ</a:t>
            </a:r>
            <a:r>
              <a:rPr lang="en-US" alt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g/L adults;       0.3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µ</a:t>
            </a:r>
            <a:r>
              <a:rPr lang="en-US" alt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g/L preschool children</a:t>
            </a:r>
          </a:p>
          <a:p>
            <a:pPr marL="168275" lvl="1" indent="-168275">
              <a:buSzPct val="90000"/>
              <a:buFont typeface="Times" pitchFamily="1" charset="0"/>
              <a:buChar char="•"/>
              <a:defRPr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Cylindrospermopsin:  3</a:t>
            </a:r>
            <a:r>
              <a:rPr lang="en-US" alt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µ</a:t>
            </a:r>
            <a:r>
              <a:rPr lang="en-US" alt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g/L adults;       0.7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µ</a:t>
            </a:r>
            <a:r>
              <a:rPr lang="en-US" alt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g/L preschool children</a:t>
            </a:r>
          </a:p>
          <a:p>
            <a:pPr marL="0" lvl="1" indent="0">
              <a:buSzPct val="90000"/>
              <a:buFontTx/>
              <a:buNone/>
              <a:defRPr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				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EPA, Office of Water, 820F15003, June 2015</a:t>
            </a:r>
          </a:p>
          <a:p>
            <a:pPr marL="0" indent="0">
              <a:buFont typeface="Times" panose="02020603050405020304" pitchFamily="18" charset="0"/>
              <a:buNone/>
              <a:defRPr/>
            </a:pPr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Times" panose="02020603050405020304" pitchFamily="18" charset="0"/>
              <a:buNone/>
              <a:defRPr/>
            </a:pPr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Times" panose="02020603050405020304" pitchFamily="18" charset="0"/>
              <a:buNone/>
              <a:defRPr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Recreational Ambient Water Swimming Advisories (draft):</a:t>
            </a:r>
          </a:p>
          <a:p>
            <a:pPr>
              <a:defRPr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Microcystins: 4 µg/L</a:t>
            </a:r>
          </a:p>
          <a:p>
            <a:pPr>
              <a:defRPr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Cylindrospermopsin: 8 µg/L 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“If used as a swimming advisory to protect swimmers at a beach, these values are not to be exceeded on any single day”</a:t>
            </a:r>
          </a:p>
          <a:p>
            <a:pPr marL="0" indent="0">
              <a:buFont typeface="Times" panose="02020603050405020304" pitchFamily="18" charset="0"/>
              <a:buNone/>
              <a:defRPr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					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EPA, 822-P-16-002, December, 2016</a:t>
            </a:r>
          </a:p>
          <a:p>
            <a:pPr marL="0" lvl="1" indent="0">
              <a:buSzPct val="90000"/>
              <a:buFontTx/>
              <a:buNone/>
              <a:defRPr/>
            </a:pPr>
            <a:endParaRPr lang="en-US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722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173" y="3183908"/>
            <a:ext cx="8275654" cy="3394445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/>
              <a:t>Questions:</a:t>
            </a:r>
          </a:p>
          <a:p>
            <a:r>
              <a:rPr lang="en-US" dirty="0"/>
              <a:t>Are there identifiable phytoplankton community types across the coterminous United States?</a:t>
            </a:r>
          </a:p>
          <a:p>
            <a:r>
              <a:rPr lang="en-US" dirty="0"/>
              <a:t>Is </a:t>
            </a:r>
            <a:r>
              <a:rPr lang="en-US" dirty="0" err="1"/>
              <a:t>cyanotoxin</a:t>
            </a:r>
            <a:r>
              <a:rPr lang="en-US" dirty="0"/>
              <a:t> level or detectability related to phytoplankton community type?</a:t>
            </a:r>
          </a:p>
          <a:p>
            <a:r>
              <a:rPr lang="en-US" dirty="0"/>
              <a:t>What are the environmental or biotic determinants of community type?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4173" y="199242"/>
            <a:ext cx="8275654" cy="27126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/>
              <a:t>Goal:</a:t>
            </a:r>
          </a:p>
          <a:p>
            <a:r>
              <a:rPr lang="en-US" sz="3200" dirty="0"/>
              <a:t>To understand the relationship between phytoplankton community structure, cyanobacteria abundance, and the occurrence of </a:t>
            </a:r>
            <a:r>
              <a:rPr lang="en-US" sz="3200" dirty="0" err="1"/>
              <a:t>cyanotoxins</a:t>
            </a:r>
            <a:r>
              <a:rPr lang="en-US" sz="3200" dirty="0"/>
              <a:t> in lakes.</a:t>
            </a:r>
          </a:p>
        </p:txBody>
      </p:sp>
    </p:spTree>
    <p:extLst>
      <p:ext uri="{BB962C8B-B14F-4D97-AF65-F5344CB8AC3E}">
        <p14:creationId xmlns:p14="http://schemas.microsoft.com/office/powerpoint/2010/main" val="613144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6878" y="1040380"/>
            <a:ext cx="3206504" cy="775777"/>
          </a:xfrm>
        </p:spPr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486" y="2943360"/>
            <a:ext cx="7886700" cy="3741525"/>
          </a:xfrm>
        </p:spPr>
        <p:txBody>
          <a:bodyPr>
            <a:normAutofit/>
          </a:bodyPr>
          <a:lstStyle/>
          <a:p>
            <a:r>
              <a:rPr lang="en-US" dirty="0"/>
              <a:t>Data from the 2007 National Lake Assessment.</a:t>
            </a:r>
          </a:p>
          <a:p>
            <a:r>
              <a:rPr lang="en-US" dirty="0"/>
              <a:t>1148 lakes with complete physical, chemical and biological data selected for analysis.</a:t>
            </a:r>
          </a:p>
          <a:p>
            <a:r>
              <a:rPr lang="en-US" dirty="0"/>
              <a:t>Phytoplankton identified to genus and enumerated</a:t>
            </a:r>
          </a:p>
          <a:p>
            <a:r>
              <a:rPr lang="en-US" dirty="0"/>
              <a:t>Total sample </a:t>
            </a:r>
            <a:r>
              <a:rPr lang="en-US" dirty="0" err="1"/>
              <a:t>cyanotoxin</a:t>
            </a:r>
            <a:r>
              <a:rPr lang="en-US" dirty="0"/>
              <a:t> (</a:t>
            </a:r>
            <a:r>
              <a:rPr lang="en-US" dirty="0" err="1"/>
              <a:t>microcystin</a:t>
            </a:r>
            <a:r>
              <a:rPr lang="en-US" dirty="0"/>
              <a:t>, </a:t>
            </a:r>
            <a:r>
              <a:rPr lang="en-US" dirty="0" err="1"/>
              <a:t>saxitoxin</a:t>
            </a:r>
            <a:r>
              <a:rPr lang="en-US" dirty="0"/>
              <a:t>, </a:t>
            </a:r>
            <a:r>
              <a:rPr lang="en-US" dirty="0" err="1"/>
              <a:t>cylindrospermopsin</a:t>
            </a:r>
            <a:r>
              <a:rPr lang="en-US" dirty="0"/>
              <a:t>) concentrations measured by ELISA </a:t>
            </a:r>
            <a:r>
              <a:rPr lang="en-US" sz="1600" dirty="0"/>
              <a:t>(Loftin et al 2015 http://dx.doi.org/10.3133/ds929) </a:t>
            </a:r>
          </a:p>
          <a:p>
            <a:r>
              <a:rPr lang="en-US" dirty="0"/>
              <a:t>Data from the 2012 National Lake Assessment.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3151" t="9651" r="23160" b="38370"/>
          <a:stretch/>
        </p:blipFill>
        <p:spPr>
          <a:xfrm>
            <a:off x="368423" y="141007"/>
            <a:ext cx="4909351" cy="257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82318" y="141007"/>
            <a:ext cx="44343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https://www.epa.gov/national-aquatic-resource-surveys/nla</a:t>
            </a:r>
          </a:p>
        </p:txBody>
      </p:sp>
    </p:spTree>
    <p:extLst>
      <p:ext uri="{BB962C8B-B14F-4D97-AF65-F5344CB8AC3E}">
        <p14:creationId xmlns:p14="http://schemas.microsoft.com/office/powerpoint/2010/main" val="1630193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3112</TotalTime>
  <Words>740</Words>
  <Application>Microsoft Office PowerPoint</Application>
  <PresentationFormat>On-screen Show (4:3)</PresentationFormat>
  <Paragraphs>124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ＭＳ Ｐゴシック</vt:lpstr>
      <vt:lpstr>Arial</vt:lpstr>
      <vt:lpstr>Calibri</vt:lpstr>
      <vt:lpstr>Calibri Light</vt:lpstr>
      <vt:lpstr>Lucida Console</vt:lpstr>
      <vt:lpstr>Segoe UI</vt:lpstr>
      <vt:lpstr>Times</vt:lpstr>
      <vt:lpstr>Times New Roman</vt:lpstr>
      <vt:lpstr>Office Theme</vt:lpstr>
      <vt:lpstr>Blank Presentation</vt:lpstr>
      <vt:lpstr>Phytoplankton community composition and cyanotoxin detection among lakes included in the 2007 National Lake Assessment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EPA Health Advisory Concentrations for Microcystins and Cylindrospermopsin </vt:lpstr>
      <vt:lpstr>PowerPoint Presentation</vt:lpstr>
      <vt:lpstr>Data Sources</vt:lpstr>
      <vt:lpstr>PowerPoint Presentation</vt:lpstr>
      <vt:lpstr>Methods -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Lessons Learned</vt:lpstr>
      <vt:lpstr>Next Steps: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Phytoplankton community composition and cyanotoxin detection among lakes included in the 2007 National Lake Assessment</dc:title>
  <dc:creator>Milstead, Bryan</dc:creator>
  <cp:lastModifiedBy>Bryan Milstead</cp:lastModifiedBy>
  <cp:revision>107</cp:revision>
  <cp:lastPrinted>2017-07-27T19:14:31Z</cp:lastPrinted>
  <dcterms:created xsi:type="dcterms:W3CDTF">2017-07-10T15:55:00Z</dcterms:created>
  <dcterms:modified xsi:type="dcterms:W3CDTF">2017-08-03T13:35:37Z</dcterms:modified>
</cp:coreProperties>
</file>